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1" r:id="rId8"/>
    <p:sldId id="262" r:id="rId9"/>
    <p:sldId id="260" r:id="rId10"/>
    <p:sldId id="267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73E"/>
    <a:srgbClr val="E3DED1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3" d="100"/>
          <a:sy n="83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2023-05-19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2023-05-19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4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0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2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7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4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69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9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6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0E38C3D-671C-408C-81CC-1FCE757D2E81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40C904-75FC-4161-8ADD-B42223B6088B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4274F-785A-498F-8E25-89FDA78273D6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659E74-7BBE-456E-8C47-7767703904AE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0DF8C3-D80C-4409-B4BE-4A05D3AD11D4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B308E-392B-4DA7-9ACA-7B7C1B4F0321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7DEBD-1CCE-46C8-957A-1E8990EA22CE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053D54-8D56-402B-9D05-39977C79846C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5A4B6B-0C3E-4476-9FBB-00272263EF58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DFC1FD-8F8B-4AC6-B525-271FBE1A9127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540F23E-D68C-4BF0-A174-135D6D65C6D1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31782F1-6F76-4267-8A6B-CCBE6B53CBAB}" type="datetime1">
              <a:rPr lang="en-US" smtClean="0"/>
              <a:t>2023-05-19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2" t="5446" r="-7197" b="-17916"/>
          <a:stretch/>
        </p:blipFill>
        <p:spPr>
          <a:xfrm>
            <a:off x="1382811" y="1532198"/>
            <a:ext cx="5438082" cy="4176346"/>
          </a:xfrm>
          <a:prstGeom prst="rect">
            <a:avLst/>
          </a:prstGeom>
          <a:solidFill>
            <a:srgbClr val="455F51"/>
          </a:solidFill>
        </p:spPr>
      </p:pic>
      <p:sp>
        <p:nvSpPr>
          <p:cNvPr id="8" name="TextBox 7"/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Strategies of Water Resources Management and Environmental Challenges</a:t>
            </a:r>
            <a:endParaRPr lang="en-US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510A96-CB35-48E1-AE1B-3B93C94A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F95456-11F3-41E6-B3DB-4F6889E1A171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81401-F3ED-4442-8B03-7668FCD5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67506" y="6319333"/>
            <a:ext cx="2111881" cy="536533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1</a:t>
            </a:fld>
            <a:endParaRPr lang="en-US" sz="3200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FFFFCC-EB99-40BC-A907-D1CE01F00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C3C613-CF21-4A65-943B-7B90BD4CAE11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661A691-ECF4-457B-BB72-8AE9641FA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630A4-C9AE-4436-AB07-92B1886AEEAD}"/>
              </a:ext>
            </a:extLst>
          </p:cNvPr>
          <p:cNvSpPr txBox="1"/>
          <p:nvPr/>
        </p:nvSpPr>
        <p:spPr>
          <a:xfrm>
            <a:off x="1612378" y="2221723"/>
            <a:ext cx="502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با تشکر از توجه شما</a:t>
            </a:r>
            <a:endParaRPr lang="en-US" sz="4800" dirty="0">
              <a:solidFill>
                <a:schemeClr val="bg1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EEB370-2BAE-4ACC-8316-E543F9CDB24C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135CDF-807A-4BBE-A912-9DDB4350CE80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E30AFE-137D-4529-98E2-DE618DA5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468544" y="6630566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5B2305-17A8-4AD1-98CB-E996C9624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272" y="3238440"/>
            <a:ext cx="3552610" cy="2527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89632D-98BE-4961-BED8-96F88CAC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9ACE18-68E8-4A8F-83E1-14A5C3BF3B91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189B07-98B0-4BD3-ADBD-22450A8D7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0AB9DF-BDDB-43D8-B340-232F2BD4D0C4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04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6876" y="2244147"/>
            <a:ext cx="4025123" cy="746281"/>
          </a:xfrm>
        </p:spPr>
        <p:txBody>
          <a:bodyPr>
            <a:normAutofit/>
          </a:bodyPr>
          <a:lstStyle/>
          <a:p>
            <a:r>
              <a:rPr lang="fa-IR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(دسته بندی)</a:t>
            </a:r>
            <a:endParaRPr lang="en-US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F447966-4DE7-4761-9B3F-AA73E33BE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32" y="1311873"/>
            <a:ext cx="1812250" cy="2081406"/>
          </a:xfrm>
          <a:prstGeom prst="rect">
            <a:avLst/>
          </a:prstGeom>
          <a:ln w="28575">
            <a:solidFill>
              <a:srgbClr val="5BADD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6917" y="3304034"/>
            <a:ext cx="6096000" cy="24237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ارائه دهنده: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Titr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28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مشخصات سازمانی: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Titr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28</a:t>
            </a:r>
            <a:endParaRPr lang="fa-IR" sz="28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  <a:p>
            <a:pPr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پست الکترونیکی: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Times New Roman 20</a:t>
            </a:r>
            <a:endParaRPr lang="fa-IR" sz="2000" dirty="0">
              <a:solidFill>
                <a:prstClr val="black"/>
              </a:solidFill>
              <a:latin typeface="Times New Roman" panose="02020603050405020304" pitchFamily="18" charset="0"/>
              <a:cs typeface="B Lotus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670" y="1664783"/>
            <a:ext cx="2976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عنوان مقاله: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32 </a:t>
            </a:r>
            <a:r>
              <a:rPr lang="fa-IR" sz="32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B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B Lotus" pitchFamily="2" charset="-78"/>
              </a:rPr>
              <a:t>Titr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BE6F5-110B-4466-82FE-E916E688559B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7C7AC-92F9-44F9-B47E-CF58CB63F5C8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08E3-6F2C-4242-A4AE-A57162B0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26866" y="6429538"/>
            <a:ext cx="2111881" cy="415803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2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9AB1E9-8CD7-464B-A71B-DC5224C91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C4FF25-69B8-434C-954D-A3266C9B5033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67273-80C7-429D-AC84-A08FA306F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5FB504-69F6-4402-A848-2231089C27D2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243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109" y="1291366"/>
            <a:ext cx="63605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ضرورت تحقیق و اهداف پژوهش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این قسمت </a:t>
            </a:r>
            <a:r>
              <a:rPr lang="fa-IR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فقط یک اسلاید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بوده و به صورت صریح و شفاف، سوال و هدف اصلی و ضرورت پژوهش بیان گردد و لطفا از اختصاص دادن تمامی فضای اسلاید به جملات، اکیدا خودداری نمایید. فونت: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مدت زمان لازم برای ارائه کامل سخنرانی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حداکثر 15 دقیقه می</a:t>
            </a:r>
            <a:r>
              <a:rPr lang="fa-IR" sz="11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باشد،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از پژوهشگران محترم تقاضا می</a:t>
            </a:r>
            <a:r>
              <a:rPr lang="fa-IR" sz="500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گردد مدت زمان لازم برای ارائه را اکیدا رعایت نمایند.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کل اسلاید ها از شروع ارائه تا پایان حداکثر </a:t>
            </a:r>
            <a:r>
              <a:rPr lang="fa-IR" b="1" dirty="0">
                <a:solidFill>
                  <a:srgbClr val="0070C0"/>
                </a:solidFill>
                <a:latin typeface="Times New Roman" pitchFamily="18" charset="0"/>
                <a:cs typeface="B Lotus" pitchFamily="2" charset="-78"/>
              </a:rPr>
              <a:t>15 اسلاید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می‌تواند باشد.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لطفا بخشی به نام مرور منابع و یا تحقیقات پیشین ارائه نگردد.</a:t>
            </a: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2EA839-6AB5-4286-ACDF-BB8161F95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3A23F-165B-4C90-809A-944A28C5AE63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8F4D4-5897-4D19-A7D4-F3AEE0A9C2FA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A97B4-6121-4014-BEAE-3171D8CE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34361" y="6629400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3</a:t>
            </a:fld>
            <a:endParaRPr lang="en-US" sz="3200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3A473F-17DA-4C20-98BC-8FD1CF1F4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39F48F-6771-4512-BC86-63708B340B98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DE9E77-D360-405B-BD47-92D291F7E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BC15A0-E4D0-4CF5-BD8A-CA9E195D5BE6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066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040" y="1535664"/>
            <a:ext cx="6096000" cy="423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مواد و روش ها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این قسمت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حداکثر سه اسلاید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بوده و لطفا به صورت واضح و صریح به روش اصلی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کار با استفاده از </a:t>
            </a:r>
            <a:r>
              <a:rPr lang="fa-IR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اشکال وفلوچارت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پرداخته شود و اگر پژوهش مطالعه موردی باشد،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cs typeface="B Lotus" pitchFamily="2" charset="-78"/>
              </a:rPr>
              <a:t>منطقه مورد مطالعه فقط با یک نقشه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معرفی گردد. 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فونت: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EA7C681-A952-4293-86E8-68D9CE5FF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99244A-7353-499D-A0DC-3DBCDA53689A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29E3D-C892-420B-BD6F-0478653CA311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AA63C-5527-4397-A69D-859E7E3F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34361" y="6629400"/>
            <a:ext cx="2111881" cy="228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F_amin" pitchFamily="2" charset="0"/>
              </a:rPr>
              <a:t>4</a:t>
            </a:r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EB8F18-78B8-4C19-858D-0519213A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D340D5-830C-429B-82CC-C125B8A0DE07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0FCA8F-A718-4E1D-AAAD-E41F67458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F1DAE8-9ECD-4007-98DE-CCBA50C7F15D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628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040" y="1535664"/>
            <a:ext cx="6096000" cy="28777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مواد و روش‌ها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Zar" panose="00000400000000000000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84CD179-F386-4F5C-8EE1-63648980A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86813E-6D31-4312-8023-7BB77DF6F87D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7244A-A7BF-44A2-87D3-BD175CD600C8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55674-2B48-447B-BCBB-696E2A87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00624" y="6629400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5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70B154-61CA-4E63-98BB-CC0DF1C2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7B28B2-6365-4EAA-9A06-C906B3DA8CB8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5CEB76-EE7F-4FB8-82A8-292EAA05A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44D001-29D6-4B6B-97C0-3681857ED2D8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616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نتایج و بحث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در این قسمت حتی الامکان سعی شود از اشکال، نمودارها، جداول و.. به جای جملات و عبارات برای بیان نتایج و بحث استفاده گردد. لطفا 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فقط نتایج مهم و کاربردی ارائه شود.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این قسمت حداکثر 4 الی 5 اسلاید خواهد بود. 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فونت: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207B33F-8A89-45BC-A1B2-996746B62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06B280-55A7-4C76-8081-E4B7B4277CA0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156A59-D98B-43DA-A96B-6D6388475AAE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17103-8EB5-424F-8FA0-04C1DFDE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16706" y="6618464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6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228E16-E9AE-4B76-A867-C8E4F9D9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614197-7543-4370-AD2A-D1E6BFEBA51D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5117F9-F36C-4795-89C6-4574830F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47C2F9-04A5-460E-8BCC-FEFB75F179F5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2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نتایج و بحث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Times New Roman" pitchFamily="18" charset="0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در این قسمت حتی الامکان سعی شود از اشکال، نمودارها، جداول و.. به جای جملات و عبارات برای بیان نتایج و بحث استفاده گردد. لطفا </a:t>
            </a:r>
            <a:r>
              <a:rPr lang="fa-IR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فقط نتایج مهم و کاربردی ارائه شود. </a:t>
            </a: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این قسمت حداکثر  3 الی 4 اسلاید خواهد بود. 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فونت: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B Lotus 24</a:t>
            </a: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Times New Roman" pitchFamily="18" charset="0"/>
                <a:cs typeface="B Lotus" pitchFamily="2" charset="-78"/>
              </a:rPr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B92C02B-80C1-4686-94A8-FFC9C85C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5397F-7965-428C-90CA-D39215ACB880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865A08-4DB4-49CD-BA3E-998B45FB86DF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BAF72-ACD5-4427-93E3-A3432FBE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6658" y="6590272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7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114647-DDC6-4E50-8524-ACD58648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95A6EA-B668-4567-BDA3-D66F8382E2B8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F6AB14-2A08-4FEC-B9A7-48AB78A34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C8C8AF-F048-4AE3-B560-51E6850C6270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66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45089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نتایج و بحث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پژوهشگران محترم توجه فرمایید مدت زمان لازم برای ارائه کامل سخنرانی </a:t>
            </a:r>
            <a:r>
              <a:rPr lang="fa-IR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cs typeface="B Lotus" pitchFamily="2" charset="-78"/>
              </a:rPr>
              <a:t>حداکثر15 دقیقه </a:t>
            </a:r>
            <a:r>
              <a:rPr lang="fa-IR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می</a:t>
            </a:r>
            <a:r>
              <a:rPr lang="fa-IR" sz="1100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Calibri"/>
                <a:cs typeface="B Lotus" pitchFamily="2" charset="-78"/>
              </a:rPr>
              <a:t>باشد.</a:t>
            </a: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highlight>
                <a:srgbClr val="FFFF00"/>
              </a:highlight>
              <a:latin typeface="Calibri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 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BF9E27F-FB3D-488D-BBAC-9FBD794C5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6168E3-C103-4A49-B0F0-7A075111965F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AEEBD5-68DC-4C78-AB50-AB1BC19A6CE7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6EBB4-B4BB-4F27-BC35-F87CA742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644521" y="6592308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8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58915A-6439-4B70-A0B2-7903C437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E4AF98-F580-463E-B291-8BFA843B0332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82FA7C-1CD8-4DEB-B387-6FAF723DC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EC994E-5D7B-4A3C-A7C1-78F41A1FF79A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11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64199" y="633887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عنوان مقاله: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617" y="63372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defRPr/>
            </a:pPr>
            <a:r>
              <a:rPr lang="fa-IR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ارائه دهنده:</a:t>
            </a:r>
            <a:endParaRPr lang="en-US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319" y="1508028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400" rtl="1">
              <a:defRPr/>
            </a:pPr>
            <a:r>
              <a:rPr lang="fa-IR" sz="2600" b="1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نتیجه گیری و پیشنهادها</a:t>
            </a:r>
          </a:p>
          <a:p>
            <a:pPr lvl="0" algn="r" defTabSz="914400" rtl="1"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این بخش حداکثر </a:t>
            </a:r>
            <a:r>
              <a:rPr lang="fa-IR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cs typeface="B Lotus" pitchFamily="2" charset="-78"/>
              </a:rPr>
              <a:t>دو اسلاید </a:t>
            </a: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Lotus" pitchFamily="2" charset="-78"/>
              </a:rPr>
              <a:t>خواهد بود که لطفا پژوهشگران محترم سعی نمایند نتیجه اصلی تحقیق را با توجه به اهداف و یافته‌های پژوهش به صورت واضح و روشن بیان نموده و پیشنهادات خود را در زمینه مرتبط با تحقیق ارائه دهند.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dirty="0">
              <a:solidFill>
                <a:prstClr val="black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r>
              <a:rPr lang="fa-IR" b="1" dirty="0">
                <a:solidFill>
                  <a:srgbClr val="FF0000"/>
                </a:solidFill>
                <a:latin typeface="Calibri" panose="020F0502020204030204"/>
                <a:cs typeface="B Titr" panose="00000700000000000000" pitchFamily="2" charset="-78"/>
              </a:rPr>
              <a:t>تذکر: لطفاً اسلایدی برای منابع پژوهش اختصاص داده نشود.</a:t>
            </a: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  <a:p>
            <a:pPr lvl="0" algn="just" defTabSz="914400" rtl="1">
              <a:spcAft>
                <a:spcPts val="600"/>
              </a:spcAft>
              <a:defRPr/>
            </a:pPr>
            <a:endParaRPr lang="fa-IR" b="1" dirty="0">
              <a:solidFill>
                <a:srgbClr val="FF0000"/>
              </a:solidFill>
              <a:latin typeface="Calibri" panose="020F0502020204030204"/>
              <a:cs typeface="B Lotus" pitchFamily="2" charset="-78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0A0B94-B430-42F0-A296-C2F4BDB72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876" y="886544"/>
            <a:ext cx="4025124" cy="1714091"/>
          </a:xfrm>
        </p:spPr>
        <p:txBody>
          <a:bodyPr>
            <a:noAutofit/>
          </a:bodyPr>
          <a:lstStyle/>
          <a:p>
            <a:r>
              <a:rPr lang="fa-IR" sz="40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سومین همایش ملی راهبردهای مدیریت منابع آب و چالش های زیست محیطی</a:t>
            </a:r>
            <a:endParaRPr lang="en-US" sz="24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FE102-E8FE-490F-86E2-FC3B64C29A26}"/>
              </a:ext>
            </a:extLst>
          </p:cNvPr>
          <p:cNvSpPr txBox="1"/>
          <p:nvPr/>
        </p:nvSpPr>
        <p:spPr>
          <a:xfrm>
            <a:off x="9015627" y="4519147"/>
            <a:ext cx="227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Nazanin" panose="00000400000000000000" pitchFamily="2" charset="-78"/>
              </a:rPr>
              <a:t>3 خرداد 1402</a:t>
            </a:r>
            <a:endParaRPr lang="en-US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4A0F6E-8EFC-4C30-921D-8E0E5AE2B5E7}"/>
              </a:ext>
            </a:extLst>
          </p:cNvPr>
          <p:cNvSpPr txBox="1"/>
          <p:nvPr/>
        </p:nvSpPr>
        <p:spPr>
          <a:xfrm>
            <a:off x="8135019" y="3072530"/>
            <a:ext cx="403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3rd National Conference on Water Resource Management Strategies and Environmental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8494F-621E-47F2-8F3A-D31FF427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96386" y="6592308"/>
            <a:ext cx="2111881" cy="228600"/>
          </a:xfrm>
        </p:spPr>
        <p:txBody>
          <a:bodyPr/>
          <a:lstStyle/>
          <a:p>
            <a:fld id="{4FAB73BC-B049-4115-A692-8D63A059BFB8}" type="slidenum">
              <a:rPr lang="en-US" sz="3200" smtClean="0">
                <a:solidFill>
                  <a:schemeClr val="bg1"/>
                </a:solidFill>
                <a:latin typeface="F_amin" pitchFamily="2" charset="0"/>
              </a:rPr>
              <a:pPr/>
              <a:t>9</a:t>
            </a:fld>
            <a:endParaRPr lang="en-US" dirty="0">
              <a:solidFill>
                <a:schemeClr val="bg1"/>
              </a:solidFill>
              <a:latin typeface="F_ami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F0C41A-B0FF-41A0-9CBA-380A821E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27" y="5068171"/>
            <a:ext cx="1060411" cy="10647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E9D91B-9310-484B-86B9-B53CBE9F787B}"/>
              </a:ext>
            </a:extLst>
          </p:cNvPr>
          <p:cNvSpPr txBox="1"/>
          <p:nvPr/>
        </p:nvSpPr>
        <p:spPr>
          <a:xfrm>
            <a:off x="10017429" y="6214536"/>
            <a:ext cx="2277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دانشگاه علوم کشاورزی و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algn="ctr"/>
            <a:r>
              <a:rPr lang="fa-IR" sz="1050" b="1" dirty="0">
                <a:latin typeface="Arial" panose="020B0604020202020204" pitchFamily="34" charset="0"/>
                <a:cs typeface="B Nazanin" panose="00000400000000000000" pitchFamily="2" charset="-78"/>
              </a:rPr>
              <a:t> منابع طبیعی ساری</a:t>
            </a:r>
            <a:endParaRPr lang="en-US" sz="1050" b="1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99478D-797E-4FAC-A734-FD9401FC5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033" y="5251598"/>
            <a:ext cx="1434126" cy="823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65989B-9854-4205-A700-41FF823D5A7B}"/>
              </a:ext>
            </a:extLst>
          </p:cNvPr>
          <p:cNvSpPr txBox="1"/>
          <p:nvPr/>
        </p:nvSpPr>
        <p:spPr>
          <a:xfrm>
            <a:off x="8810213" y="6132893"/>
            <a:ext cx="143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cs typeface="B Titr" panose="00000700000000000000" pitchFamily="2" charset="-78"/>
              </a:rPr>
              <a:t>29201-01221</a:t>
            </a:r>
            <a:endParaRPr 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589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758583-3BF2-49DD-B2F1-0E7456A4E134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821B79-AD0B-4D14-A179-D860A55FA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A6D35-17B7-413E-98AB-823CBCB8E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Garden design</Template>
  <TotalTime>0</TotalTime>
  <Words>809</Words>
  <Application>Microsoft Office PowerPoint</Application>
  <PresentationFormat>Widescreen</PresentationFormat>
  <Paragraphs>158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Andalus</vt:lpstr>
      <vt:lpstr>Arabic Typesetting</vt:lpstr>
      <vt:lpstr>Arial</vt:lpstr>
      <vt:lpstr>Calibri</vt:lpstr>
      <vt:lpstr>Century Gothic</vt:lpstr>
      <vt:lpstr>F_amin</vt:lpstr>
      <vt:lpstr>Lalezar</vt:lpstr>
      <vt:lpstr>Times New Roman</vt:lpstr>
      <vt:lpstr>Savon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  <vt:lpstr>سومین همایش ملی راهبردهای مدیریت منابع آب و چالش های زیست محیطی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2022-12-27T18:09:30Z</dcterms:created>
  <dcterms:modified xsi:type="dcterms:W3CDTF">2023-05-19T05:07:44Z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