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AB6F"/>
    <a:srgbClr val="FF0000"/>
    <a:srgbClr val="5F5754"/>
    <a:srgbClr val="E6E6E6"/>
    <a:srgbClr val="81AB6F"/>
    <a:srgbClr val="81AA6F"/>
    <a:srgbClr val="EAEAEA"/>
    <a:srgbClr val="120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3593" autoAdjust="0"/>
  </p:normalViewPr>
  <p:slideViewPr>
    <p:cSldViewPr snapToGrid="0">
      <p:cViewPr varScale="1">
        <p:scale>
          <a:sx n="20" d="100"/>
          <a:sy n="20" d="100"/>
        </p:scale>
        <p:origin x="422" y="34"/>
      </p:cViewPr>
      <p:guideLst>
        <p:guide orient="horz" pos="9072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06955-BC3A-4DE7-8B43-AD609007176A}" type="datetimeFigureOut">
              <a:rPr lang="en-US" smtClean="0"/>
              <a:t>2023-05-19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3485C-0B14-49E1-A8FA-F94A8A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19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3485C-0B14-49E1-A8FA-F94A8AF1C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0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FE81FC-55FC-49A7-A5F8-E9B252EA4C32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4E48D-895A-4E3F-AF7A-083D623158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53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4869F-D793-4B66-BFEE-8FA29D2BFCC7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0F8EC-0547-47D9-9D31-F38315BD72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49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0E814-BCB6-4F8C-B103-0C5455CACA66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F4891-9002-4E15-A772-A8FCC37AF06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43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0A40E-D214-4A7E-94C7-4D1D52CA05A3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FA57-8E20-4011-8762-DFB82FE76C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57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B08D4-C635-4F69-BBED-B5DC82876876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B746-067E-4C95-9DF1-B6C385C7D8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32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BA157-01E3-439A-A1DE-CBE91A68975A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0ECCC-6235-4DEB-8CE5-538E4F0D66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34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BFF18-49D5-4293-B49F-5B9992B8F403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0AEB-BBB7-4C01-956C-69CE860BF1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22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08961-99F1-47E8-A9AA-50967B448A9B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47A4F-3D15-443D-9813-AED8DA6DFC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00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15DD9F-31F9-4579-AF43-C617EE077C02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9B7AF-B31D-43A9-8524-ED46695BF6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17765-6DC6-43DE-B723-1DF7F22E0EC8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9B790-8D10-46B3-8888-D655C8CAA0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13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E8D7F-E531-45A1-813F-CFD10F234AA5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34A18-8E0D-463B-A7EA-98DCD7DC08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0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926317-8A10-47D4-B5B3-B096297BB17A}" type="datetimeFigureOut">
              <a:rPr lang="en-US" smtClean="0"/>
              <a:pPr>
                <a:defRPr/>
              </a:pPr>
              <a:t>2023-05-19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572859-FB11-426E-A37A-9776B51258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16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jp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jp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jpg"/><Relationship Id="rId8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4">
            <a:extLst>
              <a:ext uri="{FF2B5EF4-FFF2-40B4-BE49-F238E27FC236}">
                <a16:creationId xmlns:a16="http://schemas.microsoft.com/office/drawing/2014/main" id="{B8746444-C9BE-4E91-B324-FECC818F1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879" y="3687848"/>
            <a:ext cx="51206400" cy="23509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16">
            <a:extLst>
              <a:ext uri="{FF2B5EF4-FFF2-40B4-BE49-F238E27FC236}">
                <a16:creationId xmlns:a16="http://schemas.microsoft.com/office/drawing/2014/main" id="{76886F64-36D1-42E8-831C-E3C974C24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925" y="8203994"/>
            <a:ext cx="17953383" cy="1795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2">
            <a:extLst>
              <a:ext uri="{FF2B5EF4-FFF2-40B4-BE49-F238E27FC236}">
                <a16:creationId xmlns:a16="http://schemas.microsoft.com/office/drawing/2014/main" id="{D5744DB9-AE0A-4C24-B850-0A4A09AF6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27126954"/>
            <a:ext cx="51206400" cy="16766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 Same Side Corner Rectangle 63">
            <a:extLst>
              <a:ext uri="{FF2B5EF4-FFF2-40B4-BE49-F238E27FC236}">
                <a16:creationId xmlns:a16="http://schemas.microsoft.com/office/drawing/2014/main" id="{BB5C5E0B-217F-4C2F-9EA8-9CD5C1154F45}"/>
              </a:ext>
            </a:extLst>
          </p:cNvPr>
          <p:cNvSpPr/>
          <p:nvPr/>
        </p:nvSpPr>
        <p:spPr>
          <a:xfrm>
            <a:off x="498764" y="4634770"/>
            <a:ext cx="50042617" cy="2589770"/>
          </a:xfrm>
          <a:prstGeom prst="round2SameRect">
            <a:avLst/>
          </a:prstGeom>
          <a:solidFill>
            <a:srgbClr val="FFFFFF">
              <a:alpha val="0"/>
            </a:srgbClr>
          </a:solidFill>
          <a:ln w="76200">
            <a:solidFill>
              <a:srgbClr val="154A5C"/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445" dirty="0"/>
          </a:p>
        </p:txBody>
      </p:sp>
      <p:sp>
        <p:nvSpPr>
          <p:cNvPr id="2054" name="TextBox 4">
            <a:extLst>
              <a:ext uri="{FF2B5EF4-FFF2-40B4-BE49-F238E27FC236}">
                <a16:creationId xmlns:a16="http://schemas.microsoft.com/office/drawing/2014/main" id="{875DB004-BA9E-4D7B-9FD2-AA9B2D12A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9991" y="4761789"/>
            <a:ext cx="5981168" cy="83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fa-IR" sz="4267">
                <a:solidFill>
                  <a:srgbClr val="002060"/>
                </a:solidFill>
                <a:cs typeface="B Titr" panose="00000700000000000000" pitchFamily="2" charset="-78"/>
              </a:rPr>
              <a:t>عنوان مقاله: </a:t>
            </a:r>
            <a:r>
              <a:rPr lang="fa-IR" altLang="fa-IR" sz="4445">
                <a:solidFill>
                  <a:srgbClr val="002060"/>
                </a:solidFill>
                <a:cs typeface="B Titr" panose="00000700000000000000" pitchFamily="2" charset="-78"/>
              </a:rPr>
              <a:t>(</a:t>
            </a:r>
            <a:r>
              <a:rPr lang="en-US" altLang="fa-IR" sz="4801" b="1">
                <a:solidFill>
                  <a:srgbClr val="002060"/>
                </a:solidFill>
                <a:cs typeface="B Titr" panose="00000700000000000000" pitchFamily="2" charset="-78"/>
              </a:rPr>
              <a:t>B Titr 48</a:t>
            </a:r>
            <a:r>
              <a:rPr lang="fa-IR" altLang="fa-IR" sz="4445">
                <a:solidFill>
                  <a:srgbClr val="002060"/>
                </a:solidFill>
                <a:cs typeface="B Titr" panose="00000700000000000000" pitchFamily="2" charset="-78"/>
              </a:rPr>
              <a:t>)</a:t>
            </a:r>
          </a:p>
        </p:txBody>
      </p:sp>
      <p:sp>
        <p:nvSpPr>
          <p:cNvPr id="2055" name="TextBox 5">
            <a:extLst>
              <a:ext uri="{FF2B5EF4-FFF2-40B4-BE49-F238E27FC236}">
                <a16:creationId xmlns:a16="http://schemas.microsoft.com/office/drawing/2014/main" id="{47D67C5E-569A-4C4D-BD09-7D44518C5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7872" y="5499909"/>
            <a:ext cx="8710658" cy="156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fa-IR" altLang="fa-IR" sz="3200" b="1">
                <a:solidFill>
                  <a:srgbClr val="002060"/>
                </a:solidFill>
                <a:cs typeface="B Zar" panose="00000400000000000000" pitchFamily="2" charset="-78"/>
              </a:rPr>
              <a:t>نویسندگان: </a:t>
            </a:r>
            <a:r>
              <a:rPr lang="fa-IR" altLang="fa-IR" sz="4801">
                <a:solidFill>
                  <a:srgbClr val="002060"/>
                </a:solidFill>
                <a:cs typeface="B Zar" panose="00000400000000000000" pitchFamily="2" charset="-78"/>
              </a:rPr>
              <a:t>(</a:t>
            </a:r>
            <a:r>
              <a:rPr lang="en-US" altLang="fa-IR" sz="3556">
                <a:solidFill>
                  <a:srgbClr val="002060"/>
                </a:solidFill>
                <a:cs typeface="B Zar" panose="00000400000000000000" pitchFamily="2" charset="-78"/>
              </a:rPr>
              <a:t>B Zar </a:t>
            </a:r>
            <a:r>
              <a:rPr lang="en-US" altLang="fa-IR" sz="3556" b="1">
                <a:solidFill>
                  <a:srgbClr val="002060"/>
                </a:solidFill>
                <a:cs typeface="B Zar" panose="00000400000000000000" pitchFamily="2" charset="-78"/>
              </a:rPr>
              <a:t>Bold</a:t>
            </a:r>
            <a:r>
              <a:rPr lang="en-US" altLang="fa-IR" sz="3556">
                <a:solidFill>
                  <a:srgbClr val="002060"/>
                </a:solidFill>
                <a:cs typeface="B Zar" panose="00000400000000000000" pitchFamily="2" charset="-78"/>
              </a:rPr>
              <a:t> 36</a:t>
            </a:r>
            <a:r>
              <a:rPr lang="fa-IR" altLang="fa-IR" sz="4801">
                <a:solidFill>
                  <a:srgbClr val="002060"/>
                </a:solidFill>
                <a:cs typeface="B Zar" panose="00000400000000000000" pitchFamily="2" charset="-78"/>
              </a:rPr>
              <a:t>)</a:t>
            </a:r>
          </a:p>
          <a:p>
            <a:pPr algn="ctr" rtl="1"/>
            <a:endParaRPr lang="fa-IR" altLang="fa-IR" sz="4801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2056" name="TextBox 8">
            <a:extLst>
              <a:ext uri="{FF2B5EF4-FFF2-40B4-BE49-F238E27FC236}">
                <a16:creationId xmlns:a16="http://schemas.microsoft.com/office/drawing/2014/main" id="{1483D361-4D62-407A-AF3D-4BE7A27E0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4973" y="6391862"/>
            <a:ext cx="8236455" cy="236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fa-IR" altLang="fa-IR" sz="3200">
                <a:solidFill>
                  <a:srgbClr val="002060"/>
                </a:solidFill>
                <a:cs typeface="B Zar" panose="00000400000000000000" pitchFamily="2" charset="-78"/>
              </a:rPr>
              <a:t> </a:t>
            </a:r>
            <a:r>
              <a:rPr lang="fa-IR" altLang="fa-IR" sz="2845">
                <a:solidFill>
                  <a:srgbClr val="002060"/>
                </a:solidFill>
                <a:cs typeface="B Zar" panose="00000400000000000000" pitchFamily="2" charset="-78"/>
              </a:rPr>
              <a:t>مشخصات نویسندگان: (</a:t>
            </a:r>
            <a:r>
              <a:rPr lang="en-US" altLang="fa-IR" sz="3200">
                <a:solidFill>
                  <a:srgbClr val="002060"/>
                </a:solidFill>
                <a:cs typeface="B Zar" panose="00000400000000000000" pitchFamily="2" charset="-78"/>
              </a:rPr>
              <a:t>B Zar 32</a:t>
            </a:r>
            <a:r>
              <a:rPr lang="fa-IR" altLang="fa-IR" sz="3200">
                <a:solidFill>
                  <a:srgbClr val="002060"/>
                </a:solidFill>
                <a:cs typeface="B Zar" panose="00000400000000000000" pitchFamily="2" charset="-78"/>
              </a:rPr>
              <a:t>)</a:t>
            </a:r>
            <a:endParaRPr lang="en-US" altLang="fa-IR" sz="320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ctr" rtl="1"/>
            <a:endParaRPr lang="en-US" altLang="fa-IR" sz="3556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ctr" rtl="1"/>
            <a:endParaRPr lang="fa-IR" altLang="fa-IR" sz="3556">
              <a:solidFill>
                <a:srgbClr val="002060"/>
              </a:solidFill>
              <a:cs typeface="B Zar" panose="00000400000000000000" pitchFamily="2" charset="-78"/>
            </a:endParaRPr>
          </a:p>
          <a:p>
            <a:endParaRPr lang="en-US" altLang="en-US" sz="4445"/>
          </a:p>
        </p:txBody>
      </p:sp>
      <p:grpSp>
        <p:nvGrpSpPr>
          <p:cNvPr id="2057" name="Group 49">
            <a:extLst>
              <a:ext uri="{FF2B5EF4-FFF2-40B4-BE49-F238E27FC236}">
                <a16:creationId xmlns:a16="http://schemas.microsoft.com/office/drawing/2014/main" id="{CB5A6CBF-4BAA-453D-AE25-955A7B0D0B29}"/>
              </a:ext>
            </a:extLst>
          </p:cNvPr>
          <p:cNvGrpSpPr>
            <a:grpSpLocks/>
          </p:cNvGrpSpPr>
          <p:nvPr/>
        </p:nvGrpSpPr>
        <p:grpSpPr bwMode="auto">
          <a:xfrm>
            <a:off x="25749978" y="7885037"/>
            <a:ext cx="24696845" cy="5686202"/>
            <a:chOff x="1257301" y="7958333"/>
            <a:chExt cx="9337675" cy="6336848"/>
          </a:xfrm>
        </p:grpSpPr>
        <p:sp>
          <p:nvSpPr>
            <p:cNvPr id="11" name="Round Same Side Corner Rectangle 53">
              <a:extLst>
                <a:ext uri="{FF2B5EF4-FFF2-40B4-BE49-F238E27FC236}">
                  <a16:creationId xmlns:a16="http://schemas.microsoft.com/office/drawing/2014/main" id="{B7755D7D-3ABE-4AA6-921F-56D0514F257A}"/>
                </a:ext>
              </a:extLst>
            </p:cNvPr>
            <p:cNvSpPr/>
            <p:nvPr/>
          </p:nvSpPr>
          <p:spPr>
            <a:xfrm>
              <a:off x="1257301" y="8271322"/>
              <a:ext cx="9337675" cy="6023859"/>
            </a:xfrm>
            <a:prstGeom prst="round2SameRect">
              <a:avLst>
                <a:gd name="adj1" fmla="val 10077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>
              <a:solidFill>
                <a:srgbClr val="154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  <p:sp>
          <p:nvSpPr>
            <p:cNvPr id="12" name="Rounded Rectangle 54">
              <a:extLst>
                <a:ext uri="{FF2B5EF4-FFF2-40B4-BE49-F238E27FC236}">
                  <a16:creationId xmlns:a16="http://schemas.microsoft.com/office/drawing/2014/main" id="{4C3CCAF1-ECA6-4E1F-B248-2D50E7212207}"/>
                </a:ext>
              </a:extLst>
            </p:cNvPr>
            <p:cNvSpPr/>
            <p:nvPr/>
          </p:nvSpPr>
          <p:spPr>
            <a:xfrm>
              <a:off x="7017704" y="7958333"/>
              <a:ext cx="2907486" cy="773822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30303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3200" dirty="0">
                  <a:solidFill>
                    <a:srgbClr val="FFFFFF"/>
                  </a:solidFill>
                  <a:cs typeface="B Titr" panose="00000700000000000000" pitchFamily="2" charset="-78"/>
                </a:rPr>
                <a:t>ضرورت و اهداف پژوهش</a:t>
              </a:r>
              <a:endParaRPr lang="en-US" sz="3200" dirty="0">
                <a:solidFill>
                  <a:srgbClr val="FFFFFF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2058" name="TextBox 12">
            <a:extLst>
              <a:ext uri="{FF2B5EF4-FFF2-40B4-BE49-F238E27FC236}">
                <a16:creationId xmlns:a16="http://schemas.microsoft.com/office/drawing/2014/main" id="{8D59AF96-211E-405C-817D-101B11E3B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4030" y="9008164"/>
            <a:ext cx="2229186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rtl="1"/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متن تمامی قسمت‌های پوستر به غیر از بخش منابع</a:t>
            </a:r>
            <a:r>
              <a:rPr lang="en-US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fa-IR" sz="4200" dirty="0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(B </a:t>
            </a:r>
            <a:r>
              <a:rPr lang="en-US" altLang="fa-IR" sz="4200" dirty="0" err="1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Zar</a:t>
            </a:r>
            <a:r>
              <a:rPr lang="en-US" altLang="fa-IR" sz="4200" dirty="0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 26) </a:t>
            </a:r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بوده و برای کلیه متون از حالت پاراگراف از راست (متن از راست به چپ)- حالت</a:t>
            </a:r>
            <a:r>
              <a:rPr lang="en-US" altLang="fa-IR" sz="4200" dirty="0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Justify</a:t>
            </a:r>
            <a:r>
              <a:rPr lang="en-US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  </a:t>
            </a:r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 استفاده شود. از کلی گویی اجتناب گردیده و به وضوح به بیان مطالب اصلی و اهداف مقاله پرداخته شود و تمامی قسمت‌های مقاله به‌صورت مختصر بیان گردد. قابل ذکر است اندازه پوستر 100(افقی) در 70(عمودی) سانتی متر بوده و خواهشمند است نویسندگان محترم الگوی پوستر را رعایت فرمایند. فونت عنوان مقاله، نویسندگان، مشخصات آن‌ها و رایانامه نویسنده مسئول مطابق با الگوی بالا باشد.</a:t>
            </a:r>
          </a:p>
          <a:p>
            <a:pPr algn="just" rtl="1"/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در این قسمت ضرورت انجام پژوهش خود را توضیح داده و اهداف تحقیق را به روشنی و به دور از بیان مطالب اضافی و کلیات شرح دهید.</a:t>
            </a:r>
          </a:p>
          <a:p>
            <a:pPr algn="just" rtl="1"/>
            <a:endParaRPr lang="en-US" altLang="en-US" sz="4200" dirty="0"/>
          </a:p>
        </p:txBody>
      </p:sp>
      <p:grpSp>
        <p:nvGrpSpPr>
          <p:cNvPr id="2059" name="Group 11">
            <a:extLst>
              <a:ext uri="{FF2B5EF4-FFF2-40B4-BE49-F238E27FC236}">
                <a16:creationId xmlns:a16="http://schemas.microsoft.com/office/drawing/2014/main" id="{56C41F65-EE7E-4530-A540-EEA04D4A01F6}"/>
              </a:ext>
            </a:extLst>
          </p:cNvPr>
          <p:cNvGrpSpPr>
            <a:grpSpLocks/>
          </p:cNvGrpSpPr>
          <p:nvPr/>
        </p:nvGrpSpPr>
        <p:grpSpPr bwMode="auto">
          <a:xfrm>
            <a:off x="498765" y="7743906"/>
            <a:ext cx="24799592" cy="11111310"/>
            <a:chOff x="1257301" y="7958333"/>
            <a:chExt cx="9337675" cy="12922050"/>
          </a:xfrm>
        </p:grpSpPr>
        <p:sp>
          <p:nvSpPr>
            <p:cNvPr id="15" name="Rounded Rectangle 10">
              <a:extLst>
                <a:ext uri="{FF2B5EF4-FFF2-40B4-BE49-F238E27FC236}">
                  <a16:creationId xmlns:a16="http://schemas.microsoft.com/office/drawing/2014/main" id="{36D33DBB-CAF9-488D-B160-8A6311584C75}"/>
                </a:ext>
              </a:extLst>
            </p:cNvPr>
            <p:cNvSpPr/>
            <p:nvPr/>
          </p:nvSpPr>
          <p:spPr>
            <a:xfrm>
              <a:off x="1257301" y="8270182"/>
              <a:ext cx="9337675" cy="12610201"/>
            </a:xfrm>
            <a:prstGeom prst="round2SameRect">
              <a:avLst>
                <a:gd name="adj1" fmla="val 7341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>
              <a:solidFill>
                <a:srgbClr val="154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  <p:sp>
          <p:nvSpPr>
            <p:cNvPr id="16" name="Rounded Rectangle 44">
              <a:extLst>
                <a:ext uri="{FF2B5EF4-FFF2-40B4-BE49-F238E27FC236}">
                  <a16:creationId xmlns:a16="http://schemas.microsoft.com/office/drawing/2014/main" id="{F005CDDD-CD98-415C-AEC3-936849B827C4}"/>
                </a:ext>
              </a:extLst>
            </p:cNvPr>
            <p:cNvSpPr/>
            <p:nvPr/>
          </p:nvSpPr>
          <p:spPr>
            <a:xfrm>
              <a:off x="7481519" y="7958333"/>
              <a:ext cx="2443672" cy="773058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3200" dirty="0">
                  <a:latin typeface="IRANSans" panose="02040503050201020203" pitchFamily="18" charset="-78"/>
                  <a:cs typeface="B Titr" panose="00000700000000000000" pitchFamily="2" charset="-78"/>
                </a:rPr>
                <a:t>نتایج و بحث</a:t>
              </a:r>
              <a:endParaRPr lang="en-US" sz="3200" dirty="0">
                <a:latin typeface="IRANSans" panose="02040503050201020203" pitchFamily="18" charset="-78"/>
                <a:cs typeface="B Titr" panose="00000700000000000000" pitchFamily="2" charset="-78"/>
              </a:endParaRPr>
            </a:p>
          </p:txBody>
        </p:sp>
      </p:grpSp>
      <p:sp>
        <p:nvSpPr>
          <p:cNvPr id="2060" name="TextBox 16">
            <a:extLst>
              <a:ext uri="{FF2B5EF4-FFF2-40B4-BE49-F238E27FC236}">
                <a16:creationId xmlns:a16="http://schemas.microsoft.com/office/drawing/2014/main" id="{294565F4-C85C-4FB5-AB40-E9F2F734E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387" y="8744531"/>
            <a:ext cx="1735436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بیشتر از اشکال و جداول استفاده گردد که به‌صورت واضح و گویا تنظیم شده باشند. </a:t>
            </a:r>
          </a:p>
          <a:p>
            <a:pPr algn="r" rtl="1"/>
            <a:endParaRPr lang="fa-IR" altLang="fa-IR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4200" dirty="0"/>
          </a:p>
        </p:txBody>
      </p:sp>
      <p:grpSp>
        <p:nvGrpSpPr>
          <p:cNvPr id="2061" name="Group 52">
            <a:extLst>
              <a:ext uri="{FF2B5EF4-FFF2-40B4-BE49-F238E27FC236}">
                <a16:creationId xmlns:a16="http://schemas.microsoft.com/office/drawing/2014/main" id="{2DEC4690-21B7-413F-A69D-A0325DF08214}"/>
              </a:ext>
            </a:extLst>
          </p:cNvPr>
          <p:cNvGrpSpPr>
            <a:grpSpLocks/>
          </p:cNvGrpSpPr>
          <p:nvPr/>
        </p:nvGrpSpPr>
        <p:grpSpPr bwMode="auto">
          <a:xfrm>
            <a:off x="25844536" y="13727897"/>
            <a:ext cx="24696845" cy="7729791"/>
            <a:chOff x="1257301" y="7958333"/>
            <a:chExt cx="9337675" cy="6336848"/>
          </a:xfrm>
        </p:grpSpPr>
        <p:sp>
          <p:nvSpPr>
            <p:cNvPr id="19" name="Round Same Side Corner Rectangle 65">
              <a:extLst>
                <a:ext uri="{FF2B5EF4-FFF2-40B4-BE49-F238E27FC236}">
                  <a16:creationId xmlns:a16="http://schemas.microsoft.com/office/drawing/2014/main" id="{2EF93C09-34C3-4DA7-BFE4-9EF8DBEF3672}"/>
                </a:ext>
              </a:extLst>
            </p:cNvPr>
            <p:cNvSpPr/>
            <p:nvPr/>
          </p:nvSpPr>
          <p:spPr>
            <a:xfrm>
              <a:off x="1257301" y="8270721"/>
              <a:ext cx="9337675" cy="6024460"/>
            </a:xfrm>
            <a:prstGeom prst="round2SameRect">
              <a:avLst>
                <a:gd name="adj1" fmla="val 7169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>
              <a:solidFill>
                <a:srgbClr val="154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  <p:sp>
          <p:nvSpPr>
            <p:cNvPr id="20" name="Rounded Rectangle 66">
              <a:extLst>
                <a:ext uri="{FF2B5EF4-FFF2-40B4-BE49-F238E27FC236}">
                  <a16:creationId xmlns:a16="http://schemas.microsoft.com/office/drawing/2014/main" id="{3F61B1E5-1C72-47AD-AFF5-7323F1D10F50}"/>
                </a:ext>
              </a:extLst>
            </p:cNvPr>
            <p:cNvSpPr/>
            <p:nvPr/>
          </p:nvSpPr>
          <p:spPr>
            <a:xfrm>
              <a:off x="6981952" y="7958333"/>
              <a:ext cx="2943239" cy="550728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3200" dirty="0">
                  <a:latin typeface="IRANSans" panose="02040503050201020203" pitchFamily="18" charset="-78"/>
                  <a:cs typeface="B Titr" panose="00000700000000000000" pitchFamily="2" charset="-78"/>
                </a:rPr>
                <a:t>مواد و روش‌ها</a:t>
              </a:r>
              <a:endParaRPr lang="en-US" sz="3200" dirty="0">
                <a:latin typeface="IRANSans" panose="02040503050201020203" pitchFamily="18" charset="-78"/>
                <a:cs typeface="B Titr" panose="00000700000000000000" pitchFamily="2" charset="-78"/>
              </a:endParaRPr>
            </a:p>
          </p:txBody>
        </p:sp>
      </p:grpSp>
      <p:sp>
        <p:nvSpPr>
          <p:cNvPr id="2062" name="TextBox 20">
            <a:extLst>
              <a:ext uri="{FF2B5EF4-FFF2-40B4-BE49-F238E27FC236}">
                <a16:creationId xmlns:a16="http://schemas.microsoft.com/office/drawing/2014/main" id="{23E1C1DE-E6EB-4EC0-8D7F-8DE26208E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360" y="14835782"/>
            <a:ext cx="2364392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rtl="1"/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سعی گردد از ذکر تمام جزئیات خودداری گردیده و به صورت مختصر و شفاف روش اصلی کار توضیح داده شود و نیازی نیست که تمامی موارد مرتبط با روش کار و ابزار مورد استفاده شامل مدل، نرم افزار و ... به تفصیل آورده شود.</a:t>
            </a:r>
          </a:p>
          <a:p>
            <a:pPr algn="r" rtl="1"/>
            <a:endParaRPr lang="fa-IR" altLang="fa-IR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4200" dirty="0"/>
          </a:p>
        </p:txBody>
      </p:sp>
      <p:grpSp>
        <p:nvGrpSpPr>
          <p:cNvPr id="2063" name="Group 43">
            <a:extLst>
              <a:ext uri="{FF2B5EF4-FFF2-40B4-BE49-F238E27FC236}">
                <a16:creationId xmlns:a16="http://schemas.microsoft.com/office/drawing/2014/main" id="{4D5294A9-7047-41C5-A8AB-BD4A717DA27A}"/>
              </a:ext>
            </a:extLst>
          </p:cNvPr>
          <p:cNvGrpSpPr>
            <a:grpSpLocks/>
          </p:cNvGrpSpPr>
          <p:nvPr/>
        </p:nvGrpSpPr>
        <p:grpSpPr bwMode="auto">
          <a:xfrm>
            <a:off x="498764" y="19058445"/>
            <a:ext cx="24830642" cy="4572672"/>
            <a:chOff x="1257301" y="7958334"/>
            <a:chExt cx="9337675" cy="4545805"/>
          </a:xfrm>
        </p:grpSpPr>
        <p:sp>
          <p:nvSpPr>
            <p:cNvPr id="23" name="Round Same Side Corner Rectangle 47">
              <a:extLst>
                <a:ext uri="{FF2B5EF4-FFF2-40B4-BE49-F238E27FC236}">
                  <a16:creationId xmlns:a16="http://schemas.microsoft.com/office/drawing/2014/main" id="{6BB56B82-0B40-467D-880A-455A4DF7EE65}"/>
                </a:ext>
              </a:extLst>
            </p:cNvPr>
            <p:cNvSpPr/>
            <p:nvPr/>
          </p:nvSpPr>
          <p:spPr>
            <a:xfrm>
              <a:off x="1257301" y="8271209"/>
              <a:ext cx="9337675" cy="4232930"/>
            </a:xfrm>
            <a:prstGeom prst="round2SameRect">
              <a:avLst>
                <a:gd name="adj1" fmla="val 9737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>
              <a:solidFill>
                <a:srgbClr val="154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  <p:sp>
          <p:nvSpPr>
            <p:cNvPr id="24" name="Rounded Rectangle 48">
              <a:extLst>
                <a:ext uri="{FF2B5EF4-FFF2-40B4-BE49-F238E27FC236}">
                  <a16:creationId xmlns:a16="http://schemas.microsoft.com/office/drawing/2014/main" id="{6D8EB549-7F3C-463D-9316-A99E536F8C7F}"/>
                </a:ext>
              </a:extLst>
            </p:cNvPr>
            <p:cNvSpPr/>
            <p:nvPr/>
          </p:nvSpPr>
          <p:spPr>
            <a:xfrm>
              <a:off x="7751151" y="7958334"/>
              <a:ext cx="2174912" cy="662228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3200" dirty="0">
                  <a:latin typeface="IRANSans" panose="02040503050201020203" pitchFamily="18" charset="-78"/>
                  <a:cs typeface="B Titr" panose="00000700000000000000" pitchFamily="2" charset="-78"/>
                </a:rPr>
                <a:t>نتیجه‌گیری</a:t>
              </a:r>
              <a:endParaRPr lang="en-US" sz="3200" dirty="0">
                <a:latin typeface="IRANSans" panose="02040503050201020203" pitchFamily="18" charset="-78"/>
                <a:cs typeface="B Titr" panose="00000700000000000000" pitchFamily="2" charset="-78"/>
              </a:endParaRPr>
            </a:p>
          </p:txBody>
        </p:sp>
      </p:grpSp>
      <p:sp>
        <p:nvSpPr>
          <p:cNvPr id="2064" name="TextBox 27">
            <a:extLst>
              <a:ext uri="{FF2B5EF4-FFF2-40B4-BE49-F238E27FC236}">
                <a16:creationId xmlns:a16="http://schemas.microsoft.com/office/drawing/2014/main" id="{DBCF5CE2-2E1A-4D19-982C-8EE1DE310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9120" y="20018142"/>
            <a:ext cx="16474023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rtl="1"/>
            <a:r>
              <a:rPr lang="fa-IR" altLang="en-US" sz="4200" dirty="0">
                <a:solidFill>
                  <a:srgbClr val="000000"/>
                </a:solidFill>
                <a:cs typeface="B Zar" panose="00000400000000000000" pitchFamily="2" charset="-78"/>
              </a:rPr>
              <a:t>نتیجه پژوهش بر اساس اهداف، به طور صریح و مشخص بیان گردد.</a:t>
            </a: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en-US" altLang="en-US" sz="42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4200" dirty="0"/>
          </a:p>
        </p:txBody>
      </p:sp>
      <p:grpSp>
        <p:nvGrpSpPr>
          <p:cNvPr id="2065" name="Group 60">
            <a:extLst>
              <a:ext uri="{FF2B5EF4-FFF2-40B4-BE49-F238E27FC236}">
                <a16:creationId xmlns:a16="http://schemas.microsoft.com/office/drawing/2014/main" id="{1EED3875-5345-456D-9150-2B69F7046541}"/>
              </a:ext>
            </a:extLst>
          </p:cNvPr>
          <p:cNvGrpSpPr>
            <a:grpSpLocks/>
          </p:cNvGrpSpPr>
          <p:nvPr/>
        </p:nvGrpSpPr>
        <p:grpSpPr bwMode="auto">
          <a:xfrm>
            <a:off x="25844536" y="21406879"/>
            <a:ext cx="24696845" cy="5195064"/>
            <a:chOff x="1257301" y="7958334"/>
            <a:chExt cx="9337675" cy="6336847"/>
          </a:xfrm>
        </p:grpSpPr>
        <p:sp>
          <p:nvSpPr>
            <p:cNvPr id="30" name="Round Same Side Corner Rectangle 56">
              <a:extLst>
                <a:ext uri="{FF2B5EF4-FFF2-40B4-BE49-F238E27FC236}">
                  <a16:creationId xmlns:a16="http://schemas.microsoft.com/office/drawing/2014/main" id="{6319E1E5-B6A1-4780-B415-694B9A783D4F}"/>
                </a:ext>
              </a:extLst>
            </p:cNvPr>
            <p:cNvSpPr/>
            <p:nvPr/>
          </p:nvSpPr>
          <p:spPr>
            <a:xfrm>
              <a:off x="1257301" y="8269926"/>
              <a:ext cx="9337675" cy="6025255"/>
            </a:xfrm>
            <a:prstGeom prst="round2SameRect">
              <a:avLst>
                <a:gd name="adj1" fmla="val 7169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>
              <a:solidFill>
                <a:srgbClr val="154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  <p:sp>
          <p:nvSpPr>
            <p:cNvPr id="31" name="Rounded Rectangle 57">
              <a:extLst>
                <a:ext uri="{FF2B5EF4-FFF2-40B4-BE49-F238E27FC236}">
                  <a16:creationId xmlns:a16="http://schemas.microsoft.com/office/drawing/2014/main" id="{ED1DA6C9-CECC-453E-ABA7-AE297B6CF9B5}"/>
                </a:ext>
              </a:extLst>
            </p:cNvPr>
            <p:cNvSpPr/>
            <p:nvPr/>
          </p:nvSpPr>
          <p:spPr>
            <a:xfrm>
              <a:off x="6981952" y="7958334"/>
              <a:ext cx="2943240" cy="647285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3200" dirty="0">
                  <a:latin typeface="IRANSans" panose="02040503050201020203" pitchFamily="18" charset="-78"/>
                  <a:cs typeface="B Titr" panose="00000700000000000000" pitchFamily="2" charset="-78"/>
                </a:rPr>
                <a:t>نتایج و بحث</a:t>
              </a:r>
              <a:endParaRPr lang="en-US" sz="3200" dirty="0">
                <a:latin typeface="IRANSans" panose="02040503050201020203" pitchFamily="18" charset="-78"/>
                <a:cs typeface="B Titr" panose="00000700000000000000" pitchFamily="2" charset="-78"/>
              </a:endParaRPr>
            </a:p>
          </p:txBody>
        </p:sp>
      </p:grpSp>
      <p:sp>
        <p:nvSpPr>
          <p:cNvPr id="2066" name="TextBox 31">
            <a:extLst>
              <a:ext uri="{FF2B5EF4-FFF2-40B4-BE49-F238E27FC236}">
                <a16:creationId xmlns:a16="http://schemas.microsoft.com/office/drawing/2014/main" id="{302E19A9-09B2-40B0-B22B-29E5733D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358" y="22183105"/>
            <a:ext cx="23643921" cy="177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fa-IR" altLang="fa-IR" sz="4200" dirty="0">
                <a:solidFill>
                  <a:srgbClr val="000000"/>
                </a:solidFill>
                <a:cs typeface="B Zar" panose="00000400000000000000" pitchFamily="2" charset="-78"/>
              </a:rPr>
              <a:t>بیشتر از اشکال و جداول استفاده گردد که به‌صورت واضح و گویا تنظیم شده باشند. </a:t>
            </a:r>
          </a:p>
          <a:p>
            <a:pPr algn="r" rtl="1"/>
            <a:endParaRPr lang="fa-IR" altLang="fa-IR" sz="2311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4445" dirty="0"/>
          </a:p>
        </p:txBody>
      </p:sp>
      <p:grpSp>
        <p:nvGrpSpPr>
          <p:cNvPr id="2067" name="Group 46">
            <a:extLst>
              <a:ext uri="{FF2B5EF4-FFF2-40B4-BE49-F238E27FC236}">
                <a16:creationId xmlns:a16="http://schemas.microsoft.com/office/drawing/2014/main" id="{E1DDC81E-D9F7-43C2-97F7-4FD2FCCB5905}"/>
              </a:ext>
            </a:extLst>
          </p:cNvPr>
          <p:cNvGrpSpPr>
            <a:grpSpLocks/>
          </p:cNvGrpSpPr>
          <p:nvPr/>
        </p:nvGrpSpPr>
        <p:grpSpPr bwMode="auto">
          <a:xfrm>
            <a:off x="498764" y="23845638"/>
            <a:ext cx="24891328" cy="2756306"/>
            <a:chOff x="1257301" y="7958333"/>
            <a:chExt cx="9337675" cy="4545806"/>
          </a:xfrm>
        </p:grpSpPr>
        <p:sp>
          <p:nvSpPr>
            <p:cNvPr id="34" name="Round Same Side Corner Rectangle 50">
              <a:extLst>
                <a:ext uri="{FF2B5EF4-FFF2-40B4-BE49-F238E27FC236}">
                  <a16:creationId xmlns:a16="http://schemas.microsoft.com/office/drawing/2014/main" id="{3BF5960C-063E-41B5-B045-B03357A96115}"/>
                </a:ext>
              </a:extLst>
            </p:cNvPr>
            <p:cNvSpPr/>
            <p:nvPr/>
          </p:nvSpPr>
          <p:spPr>
            <a:xfrm>
              <a:off x="1257301" y="8270232"/>
              <a:ext cx="9337675" cy="4233907"/>
            </a:xfrm>
            <a:prstGeom prst="round2SameRect">
              <a:avLst>
                <a:gd name="adj1" fmla="val 10776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>
              <a:solidFill>
                <a:srgbClr val="154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  <p:sp>
          <p:nvSpPr>
            <p:cNvPr id="35" name="Rounded Rectangle 51">
              <a:extLst>
                <a:ext uri="{FF2B5EF4-FFF2-40B4-BE49-F238E27FC236}">
                  <a16:creationId xmlns:a16="http://schemas.microsoft.com/office/drawing/2014/main" id="{F6496B14-6D54-4996-A216-63B02D23306F}"/>
                </a:ext>
              </a:extLst>
            </p:cNvPr>
            <p:cNvSpPr/>
            <p:nvPr/>
          </p:nvSpPr>
          <p:spPr>
            <a:xfrm>
              <a:off x="7735319" y="7958333"/>
              <a:ext cx="2190744" cy="77509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3200" dirty="0">
                  <a:latin typeface="IRANSans" panose="02040503050201020203" pitchFamily="18" charset="-78"/>
                  <a:cs typeface="B Titr" panose="00000700000000000000" pitchFamily="2" charset="-78"/>
                </a:rPr>
                <a:t>منابع اصلی</a:t>
              </a:r>
              <a:endParaRPr lang="en-US" sz="3200" dirty="0">
                <a:latin typeface="IRANSans" panose="02040503050201020203" pitchFamily="18" charset="-78"/>
                <a:cs typeface="B Titr" panose="00000700000000000000" pitchFamily="2" charset="-78"/>
              </a:endParaRPr>
            </a:p>
          </p:txBody>
        </p:sp>
      </p:grpSp>
      <p:sp>
        <p:nvSpPr>
          <p:cNvPr id="2068" name="TextBox 35">
            <a:extLst>
              <a:ext uri="{FF2B5EF4-FFF2-40B4-BE49-F238E27FC236}">
                <a16:creationId xmlns:a16="http://schemas.microsoft.com/office/drawing/2014/main" id="{F23F86AD-5183-4418-8311-0A88185BD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060" y="24201291"/>
            <a:ext cx="23879693" cy="431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rtl="1" eaLnBrk="1" hangingPunct="1"/>
            <a:endParaRPr lang="fa-IR" altLang="en-US" sz="1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 eaLnBrk="1" hangingPunct="1"/>
            <a:endParaRPr lang="fa-IR" altLang="en-US" sz="1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 eaLnBrk="1" hangingPunct="1"/>
            <a:r>
              <a:rPr lang="fa-IR" altLang="en-US" sz="4200" dirty="0">
                <a:solidFill>
                  <a:srgbClr val="000000"/>
                </a:solidFill>
                <a:cs typeface="B Zar" panose="00000400000000000000" pitchFamily="2" charset="-78"/>
              </a:rPr>
              <a:t>در این قسمت سعی گردد از منابع مهم و اصلی استفاده گردد و منابع به ترتیب حضور در متن شماره گذاری شوند. فونت منابع فارسی (</a:t>
            </a:r>
            <a:r>
              <a:rPr lang="en-US" altLang="en-US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4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</a:t>
            </a:r>
            <a:r>
              <a:rPr lang="en-US" altLang="en-US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fa-IR" altLang="en-US" sz="4200" dirty="0">
                <a:solidFill>
                  <a:srgbClr val="000000"/>
                </a:solidFill>
                <a:cs typeface="B Zar" panose="00000400000000000000" pitchFamily="2" charset="-78"/>
              </a:rPr>
              <a:t>)، فونت منابع انگلیسی: </a:t>
            </a:r>
            <a:r>
              <a:rPr lang="fa-IR" altLang="en-US" sz="4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200" dirty="0">
                <a:solidFill>
                  <a:srgbClr val="000000"/>
                </a:solidFill>
              </a:rPr>
              <a:t>16</a:t>
            </a:r>
            <a:r>
              <a:rPr lang="fa-IR" altLang="en-US" sz="4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endParaRPr lang="fa-IR" altLang="en-US" sz="4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en-US" altLang="en-US" sz="1422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4445" dirty="0"/>
          </a:p>
        </p:txBody>
      </p:sp>
      <p:sp>
        <p:nvSpPr>
          <p:cNvPr id="37" name="Rounded Rectangle 2">
            <a:extLst>
              <a:ext uri="{FF2B5EF4-FFF2-40B4-BE49-F238E27FC236}">
                <a16:creationId xmlns:a16="http://schemas.microsoft.com/office/drawing/2014/main" id="{F51528C3-B9BA-48E2-AC8C-5A61A8964F77}"/>
              </a:ext>
            </a:extLst>
          </p:cNvPr>
          <p:cNvSpPr/>
          <p:nvPr/>
        </p:nvSpPr>
        <p:spPr>
          <a:xfrm>
            <a:off x="498764" y="27347121"/>
            <a:ext cx="21488640" cy="128927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defRPr/>
            </a:pPr>
            <a:endParaRPr lang="fa-IR" sz="4445" dirty="0"/>
          </a:p>
        </p:txBody>
      </p:sp>
      <p:sp>
        <p:nvSpPr>
          <p:cNvPr id="2071" name="TextBox 37">
            <a:extLst>
              <a:ext uri="{FF2B5EF4-FFF2-40B4-BE49-F238E27FC236}">
                <a16:creationId xmlns:a16="http://schemas.microsoft.com/office/drawing/2014/main" id="{9756BDC0-B212-4CDF-96D8-A246AE730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80" y="27224462"/>
            <a:ext cx="1388567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fa-IR" altLang="en-US" sz="28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Author Email:</a:t>
            </a:r>
            <a:r>
              <a:rPr lang="en-US" alt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fa-IR" sz="2800" dirty="0">
                <a:solidFill>
                  <a:srgbClr val="002060"/>
                </a:solidFill>
                <a:cs typeface="+mj-cs"/>
              </a:rPr>
              <a:t>(Times New Roman 20)</a:t>
            </a:r>
            <a:endParaRPr lang="fa-IR" altLang="en-US" sz="2800" dirty="0">
              <a:solidFill>
                <a:srgbClr val="000000"/>
              </a:solidFill>
              <a:cs typeface="+mj-cs"/>
            </a:endParaRPr>
          </a:p>
          <a:p>
            <a:pPr>
              <a:defRPr/>
            </a:pPr>
            <a:endParaRPr lang="en-US" altLang="en-US" sz="2800" dirty="0"/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7776E12E-1D74-4DBD-BB56-3578F9AA8E1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1206400" cy="4149276"/>
            <a:chOff x="0" y="-222"/>
            <a:chExt cx="21599525" cy="4667693"/>
          </a:xfrm>
        </p:grpSpPr>
        <p:pic>
          <p:nvPicPr>
            <p:cNvPr id="2104" name="Picture 2">
              <a:extLst>
                <a:ext uri="{FF2B5EF4-FFF2-40B4-BE49-F238E27FC236}">
                  <a16:creationId xmlns:a16="http://schemas.microsoft.com/office/drawing/2014/main" id="{D8F173D8-0F62-4ADD-B986-1DFE7E8327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22"/>
              <a:ext cx="21599525" cy="4667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DE6752C-28CB-4B8D-9336-B14209BD7610}"/>
                </a:ext>
              </a:extLst>
            </p:cNvPr>
            <p:cNvSpPr/>
            <p:nvPr/>
          </p:nvSpPr>
          <p:spPr>
            <a:xfrm>
              <a:off x="3295161" y="2926612"/>
              <a:ext cx="14752029" cy="12621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45"/>
            </a:p>
          </p:txBody>
        </p:sp>
      </p:grpSp>
      <p:sp>
        <p:nvSpPr>
          <p:cNvPr id="2072" name="TextBox 52">
            <a:extLst>
              <a:ext uri="{FF2B5EF4-FFF2-40B4-BE49-F238E27FC236}">
                <a16:creationId xmlns:a16="http://schemas.microsoft.com/office/drawing/2014/main" id="{F778DA75-172F-4D3E-80D1-07E140C4E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7838" y="2756313"/>
            <a:ext cx="330610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National Conference on Strategies of Water Resources Management and Environmental Challenges</a:t>
            </a: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ounded Rectangle 2">
            <a:extLst>
              <a:ext uri="{FF2B5EF4-FFF2-40B4-BE49-F238E27FC236}">
                <a16:creationId xmlns:a16="http://schemas.microsoft.com/office/drawing/2014/main" id="{472850D6-5F95-40C3-98EE-10723A047B98}"/>
              </a:ext>
            </a:extLst>
          </p:cNvPr>
          <p:cNvSpPr/>
          <p:nvPr/>
        </p:nvSpPr>
        <p:spPr>
          <a:xfrm>
            <a:off x="23340857" y="27245505"/>
            <a:ext cx="27200524" cy="143452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defRPr/>
            </a:pPr>
            <a:endParaRPr lang="fa-IR" sz="4445" dirty="0"/>
          </a:p>
        </p:txBody>
      </p:sp>
      <p:pic>
        <p:nvPicPr>
          <p:cNvPr id="2091" name="Picture 35">
            <a:extLst>
              <a:ext uri="{FF2B5EF4-FFF2-40B4-BE49-F238E27FC236}">
                <a16:creationId xmlns:a16="http://schemas.microsoft.com/office/drawing/2014/main" id="{6581E4E4-744E-474F-866D-DBA2A204A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843" y="27496484"/>
            <a:ext cx="1312619" cy="93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32">
            <a:extLst>
              <a:ext uri="{FF2B5EF4-FFF2-40B4-BE49-F238E27FC236}">
                <a16:creationId xmlns:a16="http://schemas.microsoft.com/office/drawing/2014/main" id="{E660985E-CF02-444C-95F6-F0418055CB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8840" y="27630500"/>
            <a:ext cx="1043721" cy="59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35">
            <a:extLst>
              <a:ext uri="{FF2B5EF4-FFF2-40B4-BE49-F238E27FC236}">
                <a16:creationId xmlns:a16="http://schemas.microsoft.com/office/drawing/2014/main" id="{1E201764-5505-4D6D-B26E-91CF0FC183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9041" y="27393178"/>
            <a:ext cx="891414" cy="114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A0CBB97-25FA-45CE-9813-C643890629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5770" y="27416905"/>
            <a:ext cx="1006940" cy="993574"/>
          </a:xfrm>
          <a:prstGeom prst="rect">
            <a:avLst/>
          </a:prstGeom>
        </p:spPr>
      </p:pic>
      <p:pic>
        <p:nvPicPr>
          <p:cNvPr id="2076" name="Picture 40">
            <a:extLst>
              <a:ext uri="{FF2B5EF4-FFF2-40B4-BE49-F238E27FC236}">
                <a16:creationId xmlns:a16="http://schemas.microsoft.com/office/drawing/2014/main" id="{19E479C8-718B-405D-8042-25C969C9F3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7365" y="27525762"/>
            <a:ext cx="774180" cy="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45">
            <a:extLst>
              <a:ext uri="{FF2B5EF4-FFF2-40B4-BE49-F238E27FC236}">
                <a16:creationId xmlns:a16="http://schemas.microsoft.com/office/drawing/2014/main" id="{5B0E1ECD-F9A6-4454-9DA5-C6CAA7EC7F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3985" y="27569634"/>
            <a:ext cx="858300" cy="85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47">
            <a:extLst>
              <a:ext uri="{FF2B5EF4-FFF2-40B4-BE49-F238E27FC236}">
                <a16:creationId xmlns:a16="http://schemas.microsoft.com/office/drawing/2014/main" id="{D56903BE-6173-4F2C-B780-C9F87A877B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5779" y="27343334"/>
            <a:ext cx="686757" cy="121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877685-269C-4EF1-A1FD-E0D2867BB701}"/>
              </a:ext>
            </a:extLst>
          </p:cNvPr>
          <p:cNvSpPr/>
          <p:nvPr/>
        </p:nvSpPr>
        <p:spPr>
          <a:xfrm>
            <a:off x="12390120" y="460090"/>
            <a:ext cx="29367480" cy="2057702"/>
          </a:xfrm>
          <a:prstGeom prst="rect">
            <a:avLst/>
          </a:prstGeom>
          <a:solidFill>
            <a:srgbClr val="82A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45" dirty="0">
              <a:cs typeface="B Titr" panose="00000700000000000000" pitchFamily="2" charset="-78"/>
            </a:endParaRPr>
          </a:p>
        </p:txBody>
      </p:sp>
      <p:sp>
        <p:nvSpPr>
          <p:cNvPr id="2080" name="TextBox 66">
            <a:extLst>
              <a:ext uri="{FF2B5EF4-FFF2-40B4-BE49-F238E27FC236}">
                <a16:creationId xmlns:a16="http://schemas.microsoft.com/office/drawing/2014/main" id="{98187224-A32D-4FE9-A46F-DC3EBFC44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0774" y="350250"/>
            <a:ext cx="336246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سومین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همایش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ملی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راهبردهای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مدیریت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منابع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آب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و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چالش</a:t>
            </a:r>
            <a:r>
              <a:rPr lang="fa-IR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‌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های</a:t>
            </a:r>
            <a:r>
              <a:rPr lang="en-US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زیست</a:t>
            </a:r>
            <a:r>
              <a:rPr lang="fa-IR" altLang="en-US" sz="8000" dirty="0">
                <a:solidFill>
                  <a:schemeClr val="bg1"/>
                </a:solidFill>
                <a:cs typeface="B Titr" panose="00000700000000000000" pitchFamily="2" charset="-78"/>
              </a:rPr>
              <a:t>‌</a:t>
            </a:r>
            <a:r>
              <a:rPr lang="en-US" altLang="en-US" sz="8000" dirty="0" err="1">
                <a:solidFill>
                  <a:schemeClr val="bg1"/>
                </a:solidFill>
                <a:cs typeface="B Titr" panose="00000700000000000000" pitchFamily="2" charset="-78"/>
              </a:rPr>
              <a:t>محیطی</a:t>
            </a:r>
            <a:endParaRPr lang="en-US" altLang="en-US" sz="8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081" name="TextBox 7">
            <a:extLst>
              <a:ext uri="{FF2B5EF4-FFF2-40B4-BE49-F238E27FC236}">
                <a16:creationId xmlns:a16="http://schemas.microsoft.com/office/drawing/2014/main" id="{4EA79564-5524-4956-9921-635100E0C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0581" y="1822318"/>
            <a:ext cx="9033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fa-IR" altLang="en-US" sz="4000" dirty="0">
                <a:solidFill>
                  <a:srgbClr val="FF0000"/>
                </a:solidFill>
                <a:cs typeface="B Titr" panose="00000700000000000000" pitchFamily="2" charset="-78"/>
              </a:rPr>
              <a:t>3 خرداد 1402</a:t>
            </a:r>
            <a:endParaRPr lang="en-US" altLang="en-US" sz="4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8A775F-1ADD-451C-9490-58EE311335DF}"/>
              </a:ext>
            </a:extLst>
          </p:cNvPr>
          <p:cNvSpPr/>
          <p:nvPr/>
        </p:nvSpPr>
        <p:spPr>
          <a:xfrm>
            <a:off x="43339201" y="342951"/>
            <a:ext cx="7107622" cy="3567813"/>
          </a:xfrm>
          <a:prstGeom prst="rect">
            <a:avLst/>
          </a:prstGeom>
          <a:solidFill>
            <a:srgbClr val="82A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445"/>
          </a:p>
        </p:txBody>
      </p:sp>
      <p:pic>
        <p:nvPicPr>
          <p:cNvPr id="2083" name="Picture 12">
            <a:extLst>
              <a:ext uri="{FF2B5EF4-FFF2-40B4-BE49-F238E27FC236}">
                <a16:creationId xmlns:a16="http://schemas.microsoft.com/office/drawing/2014/main" id="{56096DB7-9D23-4E5D-8110-74563671C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875" y="507800"/>
            <a:ext cx="2306094" cy="231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4" name="TextBox 71">
            <a:extLst>
              <a:ext uri="{FF2B5EF4-FFF2-40B4-BE49-F238E27FC236}">
                <a16:creationId xmlns:a16="http://schemas.microsoft.com/office/drawing/2014/main" id="{41D4EBEF-F341-4D0A-92C2-8BB5EE03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6475" y="3033978"/>
            <a:ext cx="2754894" cy="74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fa-IR" altLang="en-US" sz="2134" dirty="0">
                <a:solidFill>
                  <a:schemeClr val="bg1"/>
                </a:solidFill>
                <a:cs typeface="B Titr" panose="00000700000000000000" pitchFamily="2" charset="-78"/>
              </a:rPr>
              <a:t>دانشگاه علوم کشاورزی و منابع طبیعی ساری</a:t>
            </a:r>
            <a:endParaRPr lang="en-US" altLang="en-US" sz="2134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2085" name="Picture 20">
            <a:extLst>
              <a:ext uri="{FF2B5EF4-FFF2-40B4-BE49-F238E27FC236}">
                <a16:creationId xmlns:a16="http://schemas.microsoft.com/office/drawing/2014/main" id="{86B7369E-9112-4DA8-9264-E87410481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8785" y="27737615"/>
            <a:ext cx="1579353" cy="42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21">
            <a:extLst>
              <a:ext uri="{FF2B5EF4-FFF2-40B4-BE49-F238E27FC236}">
                <a16:creationId xmlns:a16="http://schemas.microsoft.com/office/drawing/2014/main" id="{C9DC3E45-AD52-4919-ADDA-574EB73D6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4483" y="27794175"/>
            <a:ext cx="1580677" cy="39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Picture 24">
            <a:extLst>
              <a:ext uri="{FF2B5EF4-FFF2-40B4-BE49-F238E27FC236}">
                <a16:creationId xmlns:a16="http://schemas.microsoft.com/office/drawing/2014/main" id="{52D10E19-75FB-4147-B419-3623D5894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2476" y="27473624"/>
            <a:ext cx="711663" cy="94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Picture 25">
            <a:extLst>
              <a:ext uri="{FF2B5EF4-FFF2-40B4-BE49-F238E27FC236}">
                <a16:creationId xmlns:a16="http://schemas.microsoft.com/office/drawing/2014/main" id="{2FEE05BE-A1DD-4F04-A1B6-C64B5BF75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628" y="27373615"/>
            <a:ext cx="574730" cy="119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" name="Picture 27">
            <a:extLst>
              <a:ext uri="{FF2B5EF4-FFF2-40B4-BE49-F238E27FC236}">
                <a16:creationId xmlns:a16="http://schemas.microsoft.com/office/drawing/2014/main" id="{189086AB-A424-4A78-A743-9C80F0892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014" y="27425697"/>
            <a:ext cx="1029359" cy="10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Picture 31">
            <a:extLst>
              <a:ext uri="{FF2B5EF4-FFF2-40B4-BE49-F238E27FC236}">
                <a16:creationId xmlns:a16="http://schemas.microsoft.com/office/drawing/2014/main" id="{508C9CEC-BC95-4F80-8793-AFAD55CA4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2133" y="27559200"/>
            <a:ext cx="763281" cy="80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28">
            <a:extLst>
              <a:ext uri="{FF2B5EF4-FFF2-40B4-BE49-F238E27FC236}">
                <a16:creationId xmlns:a16="http://schemas.microsoft.com/office/drawing/2014/main" id="{7A34B008-75C8-4D03-9327-C604E2702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407" y="27442290"/>
            <a:ext cx="908520" cy="94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32">
            <a:extLst>
              <a:ext uri="{FF2B5EF4-FFF2-40B4-BE49-F238E27FC236}">
                <a16:creationId xmlns:a16="http://schemas.microsoft.com/office/drawing/2014/main" id="{6EA67FD8-9933-4C2A-B07E-96C36B7A5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3463" y="27560407"/>
            <a:ext cx="823002" cy="72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6">
            <a:extLst>
              <a:ext uri="{FF2B5EF4-FFF2-40B4-BE49-F238E27FC236}">
                <a16:creationId xmlns:a16="http://schemas.microsoft.com/office/drawing/2014/main" id="{865377DE-4DA5-4494-A920-5BE641941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581" y="27596352"/>
            <a:ext cx="549464" cy="67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5" name="Picture 37">
            <a:extLst>
              <a:ext uri="{FF2B5EF4-FFF2-40B4-BE49-F238E27FC236}">
                <a16:creationId xmlns:a16="http://schemas.microsoft.com/office/drawing/2014/main" id="{449AC30C-8568-4A9E-B688-F533814AD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6809" y="27298079"/>
            <a:ext cx="836769" cy="121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38">
            <a:extLst>
              <a:ext uri="{FF2B5EF4-FFF2-40B4-BE49-F238E27FC236}">
                <a16:creationId xmlns:a16="http://schemas.microsoft.com/office/drawing/2014/main" id="{57CB4DD7-B7F7-416D-AD85-835519F5C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7552" y="27537624"/>
            <a:ext cx="478568" cy="80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" name="Picture 40">
            <a:extLst>
              <a:ext uri="{FF2B5EF4-FFF2-40B4-BE49-F238E27FC236}">
                <a16:creationId xmlns:a16="http://schemas.microsoft.com/office/drawing/2014/main" id="{0F047801-5F11-4637-B18B-3A7CB4F10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5293" y="27412156"/>
            <a:ext cx="832696" cy="98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138DC8-300B-4268-B62D-07B6674B736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724" y="27328720"/>
            <a:ext cx="1727517" cy="1250177"/>
          </a:xfrm>
          <a:prstGeom prst="rect">
            <a:avLst/>
          </a:prstGeom>
        </p:spPr>
      </p:pic>
      <p:pic>
        <p:nvPicPr>
          <p:cNvPr id="2098" name="Picture 41">
            <a:extLst>
              <a:ext uri="{FF2B5EF4-FFF2-40B4-BE49-F238E27FC236}">
                <a16:creationId xmlns:a16="http://schemas.microsoft.com/office/drawing/2014/main" id="{4FD9016A-96DB-407C-8F7B-D449F3F4E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474" y="27497921"/>
            <a:ext cx="930142" cy="870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Picture 42">
            <a:extLst>
              <a:ext uri="{FF2B5EF4-FFF2-40B4-BE49-F238E27FC236}">
                <a16:creationId xmlns:a16="http://schemas.microsoft.com/office/drawing/2014/main" id="{CFA9725B-BD5F-4690-B6B1-50B646D3B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817" y="27630500"/>
            <a:ext cx="780347" cy="67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1D052ED-C26E-429A-AFEE-0D120EBD58A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0341" y="27494893"/>
            <a:ext cx="859656" cy="859656"/>
          </a:xfrm>
          <a:prstGeom prst="rect">
            <a:avLst/>
          </a:prstGeom>
        </p:spPr>
      </p:pic>
      <p:pic>
        <p:nvPicPr>
          <p:cNvPr id="2100" name="Picture 43">
            <a:extLst>
              <a:ext uri="{FF2B5EF4-FFF2-40B4-BE49-F238E27FC236}">
                <a16:creationId xmlns:a16="http://schemas.microsoft.com/office/drawing/2014/main" id="{319C5C48-5046-42F5-9714-95389CB90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848" y="27569634"/>
            <a:ext cx="667197" cy="66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45">
            <a:extLst>
              <a:ext uri="{FF2B5EF4-FFF2-40B4-BE49-F238E27FC236}">
                <a16:creationId xmlns:a16="http://schemas.microsoft.com/office/drawing/2014/main" id="{E9149E29-AB2B-495E-8DB6-6DFE601C4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2863" y="27593198"/>
            <a:ext cx="919091" cy="84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46">
            <a:extLst>
              <a:ext uri="{FF2B5EF4-FFF2-40B4-BE49-F238E27FC236}">
                <a16:creationId xmlns:a16="http://schemas.microsoft.com/office/drawing/2014/main" id="{167CAAFA-DBBF-417A-A40F-A77B4CC6E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259" y="27652168"/>
            <a:ext cx="473540" cy="5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EC55DE3F-03AE-4437-9B8C-B85CDB1F9EF5}"/>
              </a:ext>
            </a:extLst>
          </p:cNvPr>
          <p:cNvSpPr/>
          <p:nvPr/>
        </p:nvSpPr>
        <p:spPr>
          <a:xfrm>
            <a:off x="1163542" y="255215"/>
            <a:ext cx="7723493" cy="3567813"/>
          </a:xfrm>
          <a:prstGeom prst="rect">
            <a:avLst/>
          </a:prstGeom>
          <a:solidFill>
            <a:srgbClr val="82A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445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87A4EB-ABDD-4216-930F-9CF9317FC53A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99" y="415602"/>
            <a:ext cx="3181201" cy="33321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D98092E-C74F-497B-B8B0-EA85D0C17B6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0460" y="27332305"/>
            <a:ext cx="1142598" cy="11425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02001D-7785-4817-AEC3-2511058033DF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1292" y="27313177"/>
            <a:ext cx="1334825" cy="13348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3380B83-FBDA-4577-A885-5EE8440C061D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7781" y="27482834"/>
            <a:ext cx="664713" cy="885858"/>
          </a:xfrm>
          <a:prstGeom prst="rect">
            <a:avLst/>
          </a:prstGeom>
        </p:spPr>
      </p:pic>
      <p:pic>
        <p:nvPicPr>
          <p:cNvPr id="2101" name="Picture 44">
            <a:extLst>
              <a:ext uri="{FF2B5EF4-FFF2-40B4-BE49-F238E27FC236}">
                <a16:creationId xmlns:a16="http://schemas.microsoft.com/office/drawing/2014/main" id="{62FE70A5-C6A4-408C-802E-C0D627961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468" y="27593198"/>
            <a:ext cx="739235" cy="78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761F88-B058-4CDD-9AF8-08C0FFB784CF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4425" y="27457249"/>
            <a:ext cx="632785" cy="8424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A5D19C-51AF-49C6-8852-FBF33E51FE72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36072172" y="27507781"/>
            <a:ext cx="676693" cy="8444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3604</TotalTime>
  <Words>355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IRANSans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rayan</dc:creator>
  <cp:lastModifiedBy>Cactus Pc</cp:lastModifiedBy>
  <cp:revision>178</cp:revision>
  <dcterms:created xsi:type="dcterms:W3CDTF">2019-06-24T19:19:12Z</dcterms:created>
  <dcterms:modified xsi:type="dcterms:W3CDTF">2023-05-19T05:08:18Z</dcterms:modified>
</cp:coreProperties>
</file>